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76" r:id="rId2"/>
    <p:sldId id="277" r:id="rId3"/>
    <p:sldId id="278" r:id="rId4"/>
    <p:sldId id="279"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71" autoAdjust="0"/>
  </p:normalViewPr>
  <p:slideViewPr>
    <p:cSldViewPr snapToGrid="0">
      <p:cViewPr>
        <p:scale>
          <a:sx n="79" d="100"/>
          <a:sy n="79" d="100"/>
        </p:scale>
        <p:origin x="-180" y="18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1B4F5D-E004-4FC1-8A01-FD6324AE248A}" type="datetimeFigureOut">
              <a:rPr lang="de-DE" smtClean="0"/>
              <a:t>15.08.2019</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F5D88-0DEE-4062-B9BA-7670A566518A}" type="slidenum">
              <a:rPr lang="de-DE" smtClean="0"/>
              <a:t>‹Nr.›</a:t>
            </a:fld>
            <a:endParaRPr lang="de-DE"/>
          </a:p>
        </p:txBody>
      </p:sp>
    </p:spTree>
    <p:extLst>
      <p:ext uri="{BB962C8B-B14F-4D97-AF65-F5344CB8AC3E}">
        <p14:creationId xmlns:p14="http://schemas.microsoft.com/office/powerpoint/2010/main" val="484862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1383110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1393730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413820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3422463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215563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57146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3058392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97050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632117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1847658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FE4C9C53-C4D7-4A1E-8FE3-F12269034D8C}" type="datetimeFigureOut">
              <a:rPr lang="de-DE" smtClean="0"/>
              <a:pPr/>
              <a:t>15.08.2019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A2BE9F60-4417-4862-B917-CC833F8F4E31}" type="slidenum">
              <a:rPr lang="de-DE" smtClean="0"/>
              <a:pPr/>
              <a:t>‹Nr.›</a:t>
            </a:fld>
            <a:endParaRPr lang="de-DE"/>
          </a:p>
        </p:txBody>
      </p:sp>
    </p:spTree>
    <p:extLst>
      <p:ext uri="{BB962C8B-B14F-4D97-AF65-F5344CB8AC3E}">
        <p14:creationId xmlns:p14="http://schemas.microsoft.com/office/powerpoint/2010/main" val="1935118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C9C53-C4D7-4A1E-8FE3-F12269034D8C}" type="datetimeFigureOut">
              <a:rPr lang="de-DE" smtClean="0"/>
              <a:pPr/>
              <a:t>15.08.2019</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E9F60-4417-4862-B917-CC833F8F4E31}" type="slidenum">
              <a:rPr lang="de-DE" smtClean="0"/>
              <a:pPr/>
              <a:t>‹Nr.›</a:t>
            </a:fld>
            <a:endParaRPr lang="de-DE"/>
          </a:p>
        </p:txBody>
      </p:sp>
    </p:spTree>
    <p:extLst>
      <p:ext uri="{BB962C8B-B14F-4D97-AF65-F5344CB8AC3E}">
        <p14:creationId xmlns:p14="http://schemas.microsoft.com/office/powerpoint/2010/main" val="279701261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20771" y="1503947"/>
            <a:ext cx="11921703" cy="5222529"/>
          </a:xfrm>
          <a:solidFill>
            <a:schemeClr val="tx1">
              <a:lumMod val="95000"/>
            </a:schemeClr>
          </a:solidFill>
        </p:spPr>
        <p:txBody>
          <a:bodyPr>
            <a:noAutofit/>
          </a:bodyPr>
          <a:lstStyle/>
          <a:p>
            <a:pPr fontAlgn="base">
              <a:lnSpc>
                <a:spcPct val="100000"/>
              </a:lnSpc>
              <a:spcBef>
                <a:spcPts val="4800"/>
              </a:spcBef>
            </a:pPr>
            <a:r>
              <a:rPr lang="de-DE" sz="3200" dirty="0" smtClean="0">
                <a:solidFill>
                  <a:schemeClr val="bg1"/>
                </a:solidFill>
                <a:latin typeface="Arial Rounded MT Bold" panose="020F0704030504030204" pitchFamily="34" charset="0"/>
              </a:rPr>
              <a:t>TOP 2:</a:t>
            </a:r>
          </a:p>
          <a:p>
            <a:pPr fontAlgn="base"/>
            <a:endParaRPr lang="de-DE" sz="4800" dirty="0">
              <a:solidFill>
                <a:schemeClr val="bg1"/>
              </a:solidFill>
              <a:latin typeface="Arial Rounded MT Bold" panose="020F0704030504030204" pitchFamily="34" charset="0"/>
            </a:endParaRPr>
          </a:p>
        </p:txBody>
      </p:sp>
      <p:sp>
        <p:nvSpPr>
          <p:cNvPr id="5" name="Titel 1"/>
          <p:cNvSpPr txBox="1">
            <a:spLocks/>
          </p:cNvSpPr>
          <p:nvPr/>
        </p:nvSpPr>
        <p:spPr>
          <a:xfrm>
            <a:off x="120771" y="129468"/>
            <a:ext cx="11921704" cy="1254157"/>
          </a:xfrm>
          <a:prstGeom prst="rect">
            <a:avLst/>
          </a:prstGeom>
          <a:solidFill>
            <a:srgbClr val="FFFF00"/>
          </a:solidFill>
        </p:spPr>
        <p:txBody>
          <a:bodyPr vert="horz" lIns="360000" tIns="18000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7200" b="1" dirty="0" smtClean="0">
                <a:solidFill>
                  <a:schemeClr val="bg1"/>
                </a:solidFill>
              </a:rPr>
              <a:t>PTSV Dortmund 1926 </a:t>
            </a:r>
            <a:r>
              <a:rPr lang="de-DE" sz="7200" b="1" dirty="0">
                <a:solidFill>
                  <a:schemeClr val="bg1"/>
                </a:solidFill>
              </a:rPr>
              <a:t>e.V.</a:t>
            </a:r>
          </a:p>
        </p:txBody>
      </p:sp>
      <p:pic>
        <p:nvPicPr>
          <p:cNvPr id="4" name="Bild 3" descr="C:\temp\PTSV\Neuer Ordner frü Bildkopien\PTSV Dortmund Logo.jpg"/>
          <p:cNvPicPr/>
          <p:nvPr/>
        </p:nvPicPr>
        <p:blipFill>
          <a:blip r:embed="rId2">
            <a:extLst>
              <a:ext uri="{28A0092B-C50C-407E-A947-70E740481C1C}">
                <a14:useLocalDpi xmlns:a14="http://schemas.microsoft.com/office/drawing/2010/main" val="0"/>
              </a:ext>
            </a:extLst>
          </a:blip>
          <a:srcRect/>
          <a:stretch>
            <a:fillRect/>
          </a:stretch>
        </p:blipFill>
        <p:spPr bwMode="auto">
          <a:xfrm>
            <a:off x="10383257" y="168351"/>
            <a:ext cx="1287379" cy="1191210"/>
          </a:xfrm>
          <a:prstGeom prst="rect">
            <a:avLst/>
          </a:prstGeom>
          <a:noFill/>
          <a:ln>
            <a:noFill/>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670" y="2189725"/>
            <a:ext cx="11065640" cy="3573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718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20771" y="1528011"/>
            <a:ext cx="11921703" cy="5222529"/>
          </a:xfrm>
          <a:solidFill>
            <a:schemeClr val="tx1">
              <a:lumMod val="95000"/>
            </a:schemeClr>
          </a:solidFill>
        </p:spPr>
        <p:txBody>
          <a:bodyPr>
            <a:noAutofit/>
          </a:bodyPr>
          <a:lstStyle/>
          <a:p>
            <a:endParaRPr lang="de-DE" sz="4800" dirty="0" smtClean="0">
              <a:solidFill>
                <a:schemeClr val="bg1"/>
              </a:solidFill>
              <a:latin typeface="Arial Rounded MT Bold" panose="020F0704030504030204" pitchFamily="34" charset="0"/>
            </a:endParaRPr>
          </a:p>
          <a:p>
            <a:endParaRPr lang="de-DE" sz="4800" dirty="0" smtClean="0">
              <a:solidFill>
                <a:schemeClr val="bg1"/>
              </a:solidFill>
              <a:latin typeface="Arial Rounded MT Bold" panose="020F0704030504030204" pitchFamily="34" charset="0"/>
            </a:endParaRPr>
          </a:p>
          <a:p>
            <a:pPr fontAlgn="base"/>
            <a:endParaRPr lang="de-DE" sz="4800" dirty="0">
              <a:solidFill>
                <a:schemeClr val="bg1"/>
              </a:solidFill>
              <a:latin typeface="Arial Rounded MT Bold" panose="020F0704030504030204" pitchFamily="34" charset="0"/>
            </a:endParaRPr>
          </a:p>
        </p:txBody>
      </p:sp>
      <p:sp>
        <p:nvSpPr>
          <p:cNvPr id="5" name="Titel 1"/>
          <p:cNvSpPr txBox="1">
            <a:spLocks/>
          </p:cNvSpPr>
          <p:nvPr/>
        </p:nvSpPr>
        <p:spPr>
          <a:xfrm>
            <a:off x="120771" y="129468"/>
            <a:ext cx="11921704" cy="1254157"/>
          </a:xfrm>
          <a:prstGeom prst="rect">
            <a:avLst/>
          </a:prstGeom>
          <a:solidFill>
            <a:srgbClr val="FFFF00"/>
          </a:solidFill>
        </p:spPr>
        <p:txBody>
          <a:bodyPr vert="horz" lIns="360000" tIns="18000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7200" b="1" dirty="0" smtClean="0">
                <a:solidFill>
                  <a:schemeClr val="bg1"/>
                </a:solidFill>
              </a:rPr>
              <a:t>PTSV Dortmund 1926 </a:t>
            </a:r>
            <a:r>
              <a:rPr lang="de-DE" sz="7200" b="1" dirty="0">
                <a:solidFill>
                  <a:schemeClr val="bg1"/>
                </a:solidFill>
              </a:rPr>
              <a:t>e.V.</a:t>
            </a:r>
          </a:p>
        </p:txBody>
      </p:sp>
      <p:pic>
        <p:nvPicPr>
          <p:cNvPr id="4" name="Bild 3" descr="C:\temp\PTSV\Neuer Ordner frü Bildkopien\PTSV Dortmund Logo.jpg"/>
          <p:cNvPicPr/>
          <p:nvPr/>
        </p:nvPicPr>
        <p:blipFill>
          <a:blip r:embed="rId2">
            <a:extLst>
              <a:ext uri="{28A0092B-C50C-407E-A947-70E740481C1C}">
                <a14:useLocalDpi xmlns:a14="http://schemas.microsoft.com/office/drawing/2010/main" val="0"/>
              </a:ext>
            </a:extLst>
          </a:blip>
          <a:srcRect/>
          <a:stretch>
            <a:fillRect/>
          </a:stretch>
        </p:blipFill>
        <p:spPr bwMode="auto">
          <a:xfrm>
            <a:off x="10383257" y="168351"/>
            <a:ext cx="1287379" cy="1191210"/>
          </a:xfrm>
          <a:prstGeom prst="rect">
            <a:avLst/>
          </a:prstGeom>
          <a:noFill/>
          <a:ln>
            <a:noFill/>
          </a:ln>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800" y="2322094"/>
            <a:ext cx="11199153" cy="13106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534" y="3514004"/>
            <a:ext cx="3525253" cy="5812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98548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20771" y="1503947"/>
            <a:ext cx="11921703" cy="5222529"/>
          </a:xfrm>
          <a:solidFill>
            <a:schemeClr val="tx1">
              <a:lumMod val="95000"/>
            </a:schemeClr>
          </a:solidFill>
        </p:spPr>
        <p:txBody>
          <a:bodyPr>
            <a:noAutofit/>
          </a:bodyPr>
          <a:lstStyle/>
          <a:p>
            <a:endParaRPr lang="de-DE" sz="4800" dirty="0" smtClean="0">
              <a:solidFill>
                <a:schemeClr val="bg1"/>
              </a:solidFill>
              <a:latin typeface="Arial Rounded MT Bold" panose="020F0704030504030204" pitchFamily="34" charset="0"/>
            </a:endParaRPr>
          </a:p>
          <a:p>
            <a:pPr fontAlgn="base"/>
            <a:r>
              <a:rPr lang="de-DE" sz="3200" dirty="0" smtClean="0">
                <a:solidFill>
                  <a:schemeClr val="bg1"/>
                </a:solidFill>
                <a:latin typeface="Arial Rounded MT Bold" panose="020F0704030504030204" pitchFamily="34" charset="0"/>
              </a:rPr>
              <a:t>TOP 2: bisheriger Text §10.1:</a:t>
            </a:r>
          </a:p>
          <a:p>
            <a:r>
              <a:rPr lang="de-DE" sz="3200" dirty="0"/>
              <a:t>1.	</a:t>
            </a:r>
            <a:r>
              <a:rPr lang="de-DE" strike="sngStrike" dirty="0" smtClean="0">
                <a:solidFill>
                  <a:schemeClr val="bg1"/>
                </a:solidFill>
              </a:rPr>
              <a:t>Die </a:t>
            </a:r>
            <a:r>
              <a:rPr lang="de-DE" strike="sngStrike" dirty="0">
                <a:solidFill>
                  <a:schemeClr val="bg1"/>
                </a:solidFill>
              </a:rPr>
              <a:t>Mitglieder sind verpflichtet, ihren Mitgliedsbeitrag, ggf. Umlagen und eine Aufnahmegebühr zu zahlen.</a:t>
            </a:r>
            <a:r>
              <a:rPr lang="de-DE" dirty="0">
                <a:solidFill>
                  <a:schemeClr val="bg1"/>
                </a:solidFill>
              </a:rPr>
              <a:t> </a:t>
            </a:r>
            <a:r>
              <a:rPr lang="de-DE" strike="sngStrike" dirty="0">
                <a:solidFill>
                  <a:schemeClr val="bg1"/>
                </a:solidFill>
              </a:rPr>
              <a:t>Es können abteilungsspezifische Beiträge, Umlagen und Gebühren für besondere Leistungen des Vereins erhoben werden, deren Höhe von der Abteilungsleitung in Abstimmung mit dem geschäftsführenden Vorstand festgelegt werden. Die Höhe der Mitgliedsbeiträge, der Aufnahmegebühr und der Gebühren für besondere Leistungen des Vereins wird vom geschäftsführenden Vorstand der Mitgliederversammlung vorgeschlagen und dort verabschiedet.</a:t>
            </a:r>
            <a:r>
              <a:rPr lang="de-DE" dirty="0">
                <a:solidFill>
                  <a:schemeClr val="bg1"/>
                </a:solidFill>
              </a:rPr>
              <a:t> </a:t>
            </a:r>
          </a:p>
          <a:p>
            <a:r>
              <a:rPr lang="de-DE" dirty="0">
                <a:solidFill>
                  <a:schemeClr val="bg1"/>
                </a:solidFill>
              </a:rPr>
              <a:t>Die Beitragsordnung enthält jeweils die aktuellen Werte. Umlagen können bis zur Höhe des </a:t>
            </a:r>
            <a:r>
              <a:rPr lang="de-DE" strike="sngStrike" dirty="0">
                <a:solidFill>
                  <a:schemeClr val="bg1"/>
                </a:solidFill>
              </a:rPr>
              <a:t>Zwei </a:t>
            </a:r>
            <a:r>
              <a:rPr lang="de-DE" dirty="0">
                <a:solidFill>
                  <a:schemeClr val="bg1"/>
                </a:solidFill>
              </a:rPr>
              <a:t>Dreifachen des jährlichen Mitgliedsbeitrages festgesetzt werden. </a:t>
            </a:r>
            <a:endParaRPr lang="de-DE" dirty="0">
              <a:solidFill>
                <a:schemeClr val="bg1"/>
              </a:solidFill>
              <a:latin typeface="Arial Rounded MT Bold" panose="020F0704030504030204" pitchFamily="34" charset="0"/>
            </a:endParaRPr>
          </a:p>
        </p:txBody>
      </p:sp>
      <p:sp>
        <p:nvSpPr>
          <p:cNvPr id="5" name="Titel 1"/>
          <p:cNvSpPr txBox="1">
            <a:spLocks/>
          </p:cNvSpPr>
          <p:nvPr/>
        </p:nvSpPr>
        <p:spPr>
          <a:xfrm>
            <a:off x="120771" y="129468"/>
            <a:ext cx="11921704" cy="1254157"/>
          </a:xfrm>
          <a:prstGeom prst="rect">
            <a:avLst/>
          </a:prstGeom>
          <a:solidFill>
            <a:srgbClr val="FFFF00"/>
          </a:solidFill>
        </p:spPr>
        <p:txBody>
          <a:bodyPr vert="horz" lIns="360000" tIns="18000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7200" b="1" dirty="0" smtClean="0">
                <a:solidFill>
                  <a:schemeClr val="bg1"/>
                </a:solidFill>
              </a:rPr>
              <a:t>PTSV Dortmund 1926 </a:t>
            </a:r>
            <a:r>
              <a:rPr lang="de-DE" sz="7200" b="1" dirty="0">
                <a:solidFill>
                  <a:schemeClr val="bg1"/>
                </a:solidFill>
              </a:rPr>
              <a:t>e.V.</a:t>
            </a:r>
          </a:p>
        </p:txBody>
      </p:sp>
      <p:pic>
        <p:nvPicPr>
          <p:cNvPr id="4" name="Bild 3" descr="C:\temp\PTSV\Neuer Ordner frü Bildkopien\PTSV Dortmund Logo.jpg"/>
          <p:cNvPicPr/>
          <p:nvPr/>
        </p:nvPicPr>
        <p:blipFill>
          <a:blip r:embed="rId2">
            <a:extLst>
              <a:ext uri="{28A0092B-C50C-407E-A947-70E740481C1C}">
                <a14:useLocalDpi xmlns:a14="http://schemas.microsoft.com/office/drawing/2010/main" val="0"/>
              </a:ext>
            </a:extLst>
          </a:blip>
          <a:srcRect/>
          <a:stretch>
            <a:fillRect/>
          </a:stretch>
        </p:blipFill>
        <p:spPr bwMode="auto">
          <a:xfrm>
            <a:off x="10383257" y="168351"/>
            <a:ext cx="1287379" cy="1191210"/>
          </a:xfrm>
          <a:prstGeom prst="rect">
            <a:avLst/>
          </a:prstGeom>
          <a:noFill/>
          <a:ln>
            <a:noFill/>
          </a:ln>
        </p:spPr>
      </p:pic>
    </p:spTree>
    <p:extLst>
      <p:ext uri="{BB962C8B-B14F-4D97-AF65-F5344CB8AC3E}">
        <p14:creationId xmlns:p14="http://schemas.microsoft.com/office/powerpoint/2010/main" val="4245004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20771" y="1503947"/>
            <a:ext cx="11921703" cy="5222529"/>
          </a:xfrm>
          <a:solidFill>
            <a:schemeClr val="tx1">
              <a:lumMod val="95000"/>
            </a:schemeClr>
          </a:solidFill>
        </p:spPr>
        <p:txBody>
          <a:bodyPr>
            <a:noAutofit/>
          </a:bodyPr>
          <a:lstStyle/>
          <a:p>
            <a:endParaRPr lang="de-DE" sz="4800" dirty="0" smtClean="0">
              <a:solidFill>
                <a:schemeClr val="bg1"/>
              </a:solidFill>
              <a:latin typeface="Arial Rounded MT Bold" panose="020F0704030504030204" pitchFamily="34" charset="0"/>
            </a:endParaRPr>
          </a:p>
          <a:p>
            <a:pPr fontAlgn="base"/>
            <a:r>
              <a:rPr lang="de-DE" sz="3200" dirty="0" smtClean="0">
                <a:solidFill>
                  <a:schemeClr val="bg1"/>
                </a:solidFill>
                <a:latin typeface="Arial Rounded MT Bold" panose="020F0704030504030204" pitchFamily="34" charset="0"/>
              </a:rPr>
              <a:t>TOP 2: Neuer Text §10.1:</a:t>
            </a:r>
          </a:p>
          <a:p>
            <a:pPr fontAlgn="base"/>
            <a:r>
              <a:rPr lang="de-DE" sz="3200" dirty="0">
                <a:solidFill>
                  <a:schemeClr val="bg1"/>
                </a:solidFill>
                <a:latin typeface="Arial Rounded MT Bold" panose="020F0704030504030204" pitchFamily="34" charset="0"/>
              </a:rPr>
              <a:t>(</a:t>
            </a:r>
            <a:r>
              <a:rPr lang="de-DE" sz="3200" dirty="0" smtClean="0">
                <a:solidFill>
                  <a:schemeClr val="bg1"/>
                </a:solidFill>
              </a:rPr>
              <a:t>Entspricht der Mustersatzung des LSB NRW)</a:t>
            </a:r>
          </a:p>
          <a:p>
            <a:pPr fontAlgn="base"/>
            <a:r>
              <a:rPr lang="de-DE" dirty="0">
                <a:solidFill>
                  <a:schemeClr val="bg1"/>
                </a:solidFill>
                <a:latin typeface="Arial Rounded MT Bold" panose="020F0704030504030204" pitchFamily="34" charset="0"/>
              </a:rPr>
              <a:t>Die Mitglieder sind verpflichtet Beiträge zu zahlen. </a:t>
            </a:r>
            <a:endParaRPr lang="de-DE" dirty="0" smtClean="0">
              <a:solidFill>
                <a:schemeClr val="bg1"/>
              </a:solidFill>
              <a:latin typeface="Arial Rounded MT Bold" panose="020F0704030504030204" pitchFamily="34" charset="0"/>
            </a:endParaRPr>
          </a:p>
          <a:p>
            <a:pPr fontAlgn="base"/>
            <a:r>
              <a:rPr lang="de-DE" dirty="0" smtClean="0">
                <a:solidFill>
                  <a:schemeClr val="bg1"/>
                </a:solidFill>
                <a:latin typeface="Arial Rounded MT Bold" panose="020F0704030504030204" pitchFamily="34" charset="0"/>
              </a:rPr>
              <a:t>Es </a:t>
            </a:r>
            <a:r>
              <a:rPr lang="de-DE" dirty="0">
                <a:solidFill>
                  <a:schemeClr val="bg1"/>
                </a:solidFill>
                <a:latin typeface="Arial Rounded MT Bold" panose="020F0704030504030204" pitchFamily="34" charset="0"/>
              </a:rPr>
              <a:t>können zusätzlich Aufnahmegebühren, Umlagen, Gebühren für besondere Leistungen des Vereins sowie abteilungsspezifische Beiträge erhoben werden. </a:t>
            </a:r>
          </a:p>
          <a:p>
            <a:pPr fontAlgn="base"/>
            <a:r>
              <a:rPr lang="de-DE" dirty="0">
                <a:solidFill>
                  <a:schemeClr val="bg1"/>
                </a:solidFill>
                <a:latin typeface="Arial Rounded MT Bold" panose="020F0704030504030204" pitchFamily="34" charset="0"/>
              </a:rPr>
              <a:t>Über Höhe und Fälligkeit sämtlicher Beiträge, Gebühren und Umlagen entscheidet der Gesamtvorstand durch Beschluss. </a:t>
            </a:r>
          </a:p>
          <a:p>
            <a:pPr fontAlgn="base"/>
            <a:endParaRPr lang="de-DE" dirty="0">
              <a:solidFill>
                <a:schemeClr val="bg1"/>
              </a:solidFill>
              <a:latin typeface="Arial Rounded MT Bold" panose="020F0704030504030204" pitchFamily="34" charset="0"/>
            </a:endParaRPr>
          </a:p>
        </p:txBody>
      </p:sp>
      <p:sp>
        <p:nvSpPr>
          <p:cNvPr id="5" name="Titel 1"/>
          <p:cNvSpPr txBox="1">
            <a:spLocks/>
          </p:cNvSpPr>
          <p:nvPr/>
        </p:nvSpPr>
        <p:spPr>
          <a:xfrm>
            <a:off x="120771" y="129468"/>
            <a:ext cx="11921704" cy="1254157"/>
          </a:xfrm>
          <a:prstGeom prst="rect">
            <a:avLst/>
          </a:prstGeom>
          <a:solidFill>
            <a:srgbClr val="FFFF00"/>
          </a:solidFill>
        </p:spPr>
        <p:txBody>
          <a:bodyPr vert="horz" lIns="360000" tIns="180000" rIns="91440" bIns="4572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7200" b="1" dirty="0" smtClean="0">
                <a:solidFill>
                  <a:schemeClr val="bg1"/>
                </a:solidFill>
              </a:rPr>
              <a:t>PTSV Dortmund 1926 </a:t>
            </a:r>
            <a:r>
              <a:rPr lang="de-DE" sz="7200" b="1" dirty="0">
                <a:solidFill>
                  <a:schemeClr val="bg1"/>
                </a:solidFill>
              </a:rPr>
              <a:t>e.V.</a:t>
            </a:r>
          </a:p>
        </p:txBody>
      </p:sp>
      <p:pic>
        <p:nvPicPr>
          <p:cNvPr id="4" name="Bild 3" descr="C:\temp\PTSV\Neuer Ordner frü Bildkopien\PTSV Dortmund Logo.jpg"/>
          <p:cNvPicPr/>
          <p:nvPr/>
        </p:nvPicPr>
        <p:blipFill>
          <a:blip r:embed="rId2">
            <a:extLst>
              <a:ext uri="{28A0092B-C50C-407E-A947-70E740481C1C}">
                <a14:useLocalDpi xmlns:a14="http://schemas.microsoft.com/office/drawing/2010/main" val="0"/>
              </a:ext>
            </a:extLst>
          </a:blip>
          <a:srcRect/>
          <a:stretch>
            <a:fillRect/>
          </a:stretch>
        </p:blipFill>
        <p:spPr bwMode="auto">
          <a:xfrm>
            <a:off x="10383257" y="168351"/>
            <a:ext cx="1287379" cy="1191210"/>
          </a:xfrm>
          <a:prstGeom prst="rect">
            <a:avLst/>
          </a:prstGeom>
          <a:noFill/>
          <a:ln>
            <a:noFill/>
          </a:ln>
        </p:spPr>
      </p:pic>
    </p:spTree>
    <p:extLst>
      <p:ext uri="{BB962C8B-B14F-4D97-AF65-F5344CB8AC3E}">
        <p14:creationId xmlns:p14="http://schemas.microsoft.com/office/powerpoint/2010/main" val="2583646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92</Words>
  <Application>Microsoft Office PowerPoint</Application>
  <PresentationFormat>Benutzerdefiniert</PresentationFormat>
  <Paragraphs>16</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Office Theme</vt:lpstr>
      <vt:lpstr>PowerPoint-Präsentation</vt:lpstr>
      <vt:lpstr>PowerPoint-Präsentation</vt:lpstr>
      <vt:lpstr>PowerPoint-Präsentation</vt:lpstr>
      <vt:lpstr>PowerPoint-Präsentation</vt:lpstr>
    </vt:vector>
  </TitlesOfParts>
  <Company>DSW21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und Telekom Sportverein 1926 e.V.</dc:title>
  <dc:creator>Redwanz Michael</dc:creator>
  <cp:lastModifiedBy>Michael</cp:lastModifiedBy>
  <cp:revision>140</cp:revision>
  <dcterms:created xsi:type="dcterms:W3CDTF">2015-03-13T10:59:00Z</dcterms:created>
  <dcterms:modified xsi:type="dcterms:W3CDTF">2019-08-15T09:11:52Z</dcterms:modified>
</cp:coreProperties>
</file>